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7D8AA-C1FE-402A-8410-3DA40E494770}" type="datetimeFigureOut">
              <a:rPr lang="hr-HR" smtClean="0"/>
              <a:t>13.5.2011.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E59C3-C920-449E-92C0-96858D67EF7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68E5-08C8-494E-81C7-AF62BBB80E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13.5.2011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4800" dirty="0" smtClean="0">
                <a:latin typeface="Arial" pitchFamily="34" charset="0"/>
                <a:cs typeface="Arial" pitchFamily="34" charset="0"/>
              </a:rPr>
              <a:t>Medicinski časopisi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>
            <a:normAutofit/>
          </a:bodyPr>
          <a:lstStyle/>
          <a:p>
            <a:r>
              <a:rPr lang="hr-HR" sz="2000" dirty="0" smtClean="0">
                <a:solidFill>
                  <a:srgbClr val="43939B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hr-HR" sz="2000" dirty="0" err="1" smtClean="0">
                <a:solidFill>
                  <a:srgbClr val="43939B"/>
                </a:solidFill>
                <a:latin typeface="Arial" pitchFamily="34" charset="0"/>
                <a:cs typeface="Arial" pitchFamily="34" charset="0"/>
              </a:rPr>
              <a:t>sc</a:t>
            </a:r>
            <a:r>
              <a:rPr lang="hr-HR" sz="2000" dirty="0" smtClean="0">
                <a:solidFill>
                  <a:srgbClr val="43939B"/>
                </a:solidFill>
                <a:latin typeface="Arial" pitchFamily="34" charset="0"/>
                <a:cs typeface="Arial" pitchFamily="34" charset="0"/>
              </a:rPr>
              <a:t>. Dario Sambunjak, dr. med.</a:t>
            </a:r>
          </a:p>
          <a:p>
            <a:endParaRPr lang="hr-HR" sz="2000" dirty="0" smtClean="0">
              <a:solidFill>
                <a:srgbClr val="43939B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600" dirty="0" smtClean="0">
                <a:solidFill>
                  <a:srgbClr val="43939B"/>
                </a:solidFill>
                <a:latin typeface="Arial" pitchFamily="34" charset="0"/>
                <a:cs typeface="Arial" pitchFamily="34" charset="0"/>
              </a:rPr>
              <a:t>Poslijediplomski studij TRIBE</a:t>
            </a:r>
          </a:p>
          <a:p>
            <a:r>
              <a:rPr lang="hr-HR" sz="1600" dirty="0" smtClean="0">
                <a:solidFill>
                  <a:srgbClr val="43939B"/>
                </a:solidFill>
                <a:latin typeface="Arial" pitchFamily="34" charset="0"/>
                <a:cs typeface="Arial" pitchFamily="34" charset="0"/>
              </a:rPr>
              <a:t>Medicinski fakultet Sveučilišta u Splitu</a:t>
            </a:r>
            <a:endParaRPr lang="en-US" sz="1600" dirty="0">
              <a:solidFill>
                <a:srgbClr val="43939B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08725" y="95250"/>
            <a:ext cx="1435283" cy="15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" descr="M_color_LQ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98525" y="295275"/>
            <a:ext cx="1399607" cy="120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987824" y="50004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Katedra za istraživanja u biomedicini i zdravstvu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doznati više o časopisu?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Mrežna stranica časopisa</a:t>
            </a:r>
          </a:p>
          <a:p>
            <a:endParaRPr lang="hr-HR" dirty="0" smtClean="0"/>
          </a:p>
          <a:p>
            <a:r>
              <a:rPr lang="hr-HR" dirty="0" smtClean="0"/>
              <a:t>Thomson </a:t>
            </a:r>
            <a:r>
              <a:rPr lang="hr-HR" dirty="0" err="1" smtClean="0"/>
              <a:t>Reuters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sz="2800" dirty="0" err="1" smtClean="0"/>
              <a:t>Master</a:t>
            </a:r>
            <a:r>
              <a:rPr lang="hr-HR" sz="2800" dirty="0" smtClean="0"/>
              <a:t> Journal List (besplatno, osnovni podatci o </a:t>
            </a:r>
            <a:r>
              <a:rPr lang="hr-HR" sz="2800" dirty="0" err="1" smtClean="0"/>
              <a:t>indeksiranosti</a:t>
            </a:r>
            <a:r>
              <a:rPr lang="hr-HR" sz="2800" dirty="0" smtClean="0"/>
              <a:t> u Thomson </a:t>
            </a:r>
            <a:r>
              <a:rPr lang="hr-HR" sz="2800" dirty="0" err="1" smtClean="0"/>
              <a:t>Reuters</a:t>
            </a:r>
            <a:r>
              <a:rPr lang="hr-HR" sz="2800" dirty="0" smtClean="0"/>
              <a:t> bazama)</a:t>
            </a:r>
          </a:p>
          <a:p>
            <a:pPr>
              <a:buFontTx/>
              <a:buChar char="-"/>
            </a:pPr>
            <a:r>
              <a:rPr lang="hr-HR" sz="2800" dirty="0" smtClean="0"/>
              <a:t>Journal </a:t>
            </a:r>
            <a:r>
              <a:rPr lang="hr-HR" sz="2800" dirty="0" err="1" smtClean="0"/>
              <a:t>Citation</a:t>
            </a:r>
            <a:r>
              <a:rPr lang="hr-HR" sz="2800" dirty="0" smtClean="0"/>
              <a:t> </a:t>
            </a:r>
            <a:r>
              <a:rPr lang="hr-HR" sz="2800" dirty="0" err="1" smtClean="0"/>
              <a:t>Reports</a:t>
            </a:r>
            <a:r>
              <a:rPr lang="hr-HR" sz="2800" dirty="0" smtClean="0"/>
              <a:t> (uz pretplatu, detaljniji </a:t>
            </a:r>
            <a:r>
              <a:rPr lang="hr-HR" sz="2800" dirty="0" err="1" smtClean="0"/>
              <a:t>scijentometrijski</a:t>
            </a:r>
            <a:r>
              <a:rPr lang="hr-HR" sz="2800" dirty="0" smtClean="0"/>
              <a:t> podatci)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Značajke medicinske literature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1960240"/>
            <a:ext cx="5194920" cy="3484984"/>
          </a:xfrm>
        </p:spPr>
        <p:txBody>
          <a:bodyPr/>
          <a:lstStyle/>
          <a:p>
            <a:r>
              <a:rPr lang="hr-HR" dirty="0" err="1" smtClean="0"/>
              <a:t>Kumulativnost</a:t>
            </a:r>
            <a:endParaRPr lang="hr-HR" dirty="0" smtClean="0"/>
          </a:p>
          <a:p>
            <a:r>
              <a:rPr lang="hr-HR" dirty="0" smtClean="0"/>
              <a:t>Rast i zastarijevanje</a:t>
            </a:r>
          </a:p>
          <a:p>
            <a:r>
              <a:rPr lang="hr-HR" dirty="0" smtClean="0"/>
              <a:t>Grananje i specijalizacija</a:t>
            </a:r>
          </a:p>
          <a:p>
            <a:r>
              <a:rPr lang="hr-HR" dirty="0" smtClean="0"/>
              <a:t>Internacionalnost</a:t>
            </a:r>
          </a:p>
          <a:p>
            <a:r>
              <a:rPr lang="hr-HR" dirty="0" smtClean="0"/>
              <a:t>Javna dostupnost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hr-HR" dirty="0" smtClean="0"/>
              <a:t>Ustrojstvo medicinske literature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933" y="903337"/>
            <a:ext cx="5644347" cy="518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Primarni izvori informacija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1888232"/>
            <a:ext cx="4906888" cy="3701008"/>
          </a:xfrm>
        </p:spPr>
        <p:txBody>
          <a:bodyPr/>
          <a:lstStyle/>
          <a:p>
            <a:r>
              <a:rPr lang="hr-HR" dirty="0" smtClean="0"/>
              <a:t>Medicinski časopisi</a:t>
            </a:r>
          </a:p>
          <a:p>
            <a:r>
              <a:rPr lang="hr-HR" dirty="0" smtClean="0"/>
              <a:t>Disertacije</a:t>
            </a:r>
          </a:p>
          <a:p>
            <a:r>
              <a:rPr lang="hr-HR" dirty="0" smtClean="0"/>
              <a:t>Kongresna priopćenja</a:t>
            </a:r>
          </a:p>
          <a:p>
            <a:r>
              <a:rPr lang="hr-HR" dirty="0" smtClean="0"/>
              <a:t>Patentni spisi</a:t>
            </a:r>
          </a:p>
          <a:p>
            <a:r>
              <a:rPr lang="hr-HR" dirty="0" smtClean="0"/>
              <a:t>Statistička izvješća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hr-HR" dirty="0" smtClean="0"/>
              <a:t>Medicinski časopisi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96752"/>
            <a:ext cx="441082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life-balance.s3.amazonaws.com/wp-content/uploads/time-cov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4004444" cy="5315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Počeci medicinskih časopisa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i="1" dirty="0" smtClean="0"/>
              <a:t>Nouvelles découvertes sur toutes les parties de la </a:t>
            </a:r>
            <a:r>
              <a:rPr lang="fr-FR" sz="2400" i="1" dirty="0" smtClean="0"/>
              <a:t>médecine</a:t>
            </a:r>
            <a:r>
              <a:rPr lang="hr-HR" sz="2400" i="1" dirty="0" smtClean="0"/>
              <a:t> </a:t>
            </a:r>
            <a:r>
              <a:rPr lang="hr-HR" sz="2400" dirty="0" smtClean="0"/>
              <a:t>(Pariz, 1679.)</a:t>
            </a:r>
          </a:p>
          <a:p>
            <a:r>
              <a:rPr lang="en-US" sz="2400" i="1" dirty="0" err="1" smtClean="0"/>
              <a:t>Medicina</a:t>
            </a:r>
            <a:r>
              <a:rPr lang="en-US" sz="2400" i="1" dirty="0" smtClean="0"/>
              <a:t> </a:t>
            </a:r>
            <a:r>
              <a:rPr lang="en-US" sz="2400" i="1" dirty="0" smtClean="0"/>
              <a:t>Curiosa: or, A Variety of New Communications in </a:t>
            </a:r>
            <a:r>
              <a:rPr lang="en-US" sz="2400" i="1" dirty="0" err="1" smtClean="0"/>
              <a:t>Physick</a:t>
            </a:r>
            <a:r>
              <a:rPr lang="en-US" sz="2400" i="1" dirty="0" smtClean="0"/>
              <a:t>, Chirurgery, and </a:t>
            </a:r>
            <a:r>
              <a:rPr lang="en-US" sz="2400" i="1" dirty="0" smtClean="0"/>
              <a:t>Anatomy</a:t>
            </a:r>
            <a:r>
              <a:rPr lang="hr-HR" sz="2400" i="1" dirty="0" smtClean="0"/>
              <a:t> </a:t>
            </a:r>
            <a:r>
              <a:rPr lang="hr-HR" sz="2400" dirty="0" smtClean="0"/>
              <a:t>(London, 1684.)</a:t>
            </a:r>
          </a:p>
          <a:p>
            <a:endParaRPr lang="hr-HR" sz="2400" dirty="0" smtClean="0"/>
          </a:p>
          <a:p>
            <a:r>
              <a:rPr lang="hr-HR" sz="2400" i="1" dirty="0" smtClean="0"/>
              <a:t>Glasnik </a:t>
            </a:r>
            <a:r>
              <a:rPr lang="hr-HR" sz="2400" i="1" dirty="0" err="1" smtClean="0"/>
              <a:t>družtva</a:t>
            </a:r>
            <a:r>
              <a:rPr lang="hr-HR" sz="2400" i="1" dirty="0" smtClean="0"/>
              <a:t> slavonskih </a:t>
            </a:r>
            <a:r>
              <a:rPr lang="hr-HR" sz="2400" i="1" dirty="0" err="1" smtClean="0"/>
              <a:t>liečnika</a:t>
            </a:r>
            <a:r>
              <a:rPr lang="hr-HR" sz="2400" i="1" dirty="0" smtClean="0"/>
              <a:t> (1877.-1878.)</a:t>
            </a:r>
          </a:p>
          <a:p>
            <a:r>
              <a:rPr lang="hr-HR" sz="2400" i="1" dirty="0" smtClean="0"/>
              <a:t>Liječnički vjesnik (1877.)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medicinskih časopisa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opći – specijalizirani</a:t>
            </a:r>
          </a:p>
          <a:p>
            <a:r>
              <a:rPr lang="hr-HR" dirty="0" smtClean="0"/>
              <a:t>međunarodni – nacionalni/lokalni</a:t>
            </a:r>
          </a:p>
          <a:p>
            <a:r>
              <a:rPr lang="hr-HR" dirty="0" smtClean="0"/>
              <a:t>besplatno dostupni – </a:t>
            </a:r>
            <a:r>
              <a:rPr lang="hr-HR" dirty="0" err="1" smtClean="0"/>
              <a:t>dostupni</a:t>
            </a:r>
            <a:r>
              <a:rPr lang="hr-HR" dirty="0" smtClean="0"/>
              <a:t> uz pretplatu</a:t>
            </a:r>
          </a:p>
          <a:p>
            <a:r>
              <a:rPr lang="hr-HR" dirty="0" smtClean="0"/>
              <a:t>u tiskanom obliku – u elektroničkom obliku</a:t>
            </a:r>
          </a:p>
          <a:p>
            <a:endParaRPr lang="hr-HR" dirty="0" smtClean="0"/>
          </a:p>
          <a:p>
            <a:r>
              <a:rPr lang="hr-HR" dirty="0" smtClean="0"/>
              <a:t>kvalitetni – nekvalitetni 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hr-HR" dirty="0" smtClean="0"/>
              <a:t>Kvaliteta medicinskih časopisa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Osnovni standardi izdavanja</a:t>
            </a:r>
          </a:p>
          <a:p>
            <a:pPr lvl="1"/>
            <a:r>
              <a:rPr lang="hr-HR" dirty="0" smtClean="0"/>
              <a:t>redovitost </a:t>
            </a:r>
            <a:r>
              <a:rPr lang="hr-HR" dirty="0" smtClean="0"/>
              <a:t>izlaženja</a:t>
            </a:r>
          </a:p>
          <a:p>
            <a:pPr lvl="1"/>
            <a:r>
              <a:rPr lang="hr-HR" dirty="0" smtClean="0"/>
              <a:t>tehnička </a:t>
            </a:r>
            <a:r>
              <a:rPr lang="hr-HR" dirty="0" smtClean="0"/>
              <a:t>kvaliteta (prijelom, izgled, tisak, uvez)</a:t>
            </a:r>
          </a:p>
          <a:p>
            <a:pPr lvl="1"/>
            <a:r>
              <a:rPr lang="hr-HR" dirty="0" smtClean="0"/>
              <a:t>postojanje </a:t>
            </a:r>
            <a:r>
              <a:rPr lang="hr-HR" dirty="0" smtClean="0"/>
              <a:t>recenzijskog postupka</a:t>
            </a:r>
          </a:p>
          <a:p>
            <a:r>
              <a:rPr lang="hr-HR" dirty="0" smtClean="0"/>
              <a:t>Urednički sadržaj</a:t>
            </a:r>
          </a:p>
          <a:p>
            <a:pPr lvl="1"/>
            <a:r>
              <a:rPr lang="hr-HR" dirty="0" smtClean="0"/>
              <a:t>p</a:t>
            </a:r>
            <a:r>
              <a:rPr lang="hr-HR" dirty="0" smtClean="0"/>
              <a:t>repoznatljiva urednička politika</a:t>
            </a:r>
          </a:p>
          <a:p>
            <a:pPr lvl="1"/>
            <a:r>
              <a:rPr lang="hr-HR" dirty="0" smtClean="0"/>
              <a:t>mrežne stranice</a:t>
            </a:r>
          </a:p>
          <a:p>
            <a:pPr lvl="1"/>
            <a:r>
              <a:rPr lang="hr-HR" dirty="0" smtClean="0"/>
              <a:t>upute za autore, statistike, uvodnici</a:t>
            </a:r>
          </a:p>
          <a:p>
            <a:r>
              <a:rPr lang="hr-HR" dirty="0" smtClean="0"/>
              <a:t>Međunarodna raznolikost</a:t>
            </a:r>
          </a:p>
          <a:p>
            <a:pPr lvl="1"/>
            <a:r>
              <a:rPr lang="hr-HR" dirty="0" smtClean="0"/>
              <a:t>urednički odbor, autori, </a:t>
            </a:r>
            <a:r>
              <a:rPr lang="hr-HR" dirty="0" smtClean="0"/>
              <a:t>recenzenti, jezik objavljivanja</a:t>
            </a:r>
            <a:endParaRPr lang="hr-HR" dirty="0" smtClean="0"/>
          </a:p>
          <a:p>
            <a:r>
              <a:rPr lang="hr-HR" dirty="0" smtClean="0"/>
              <a:t>Vidljivost/</a:t>
            </a:r>
            <a:r>
              <a:rPr lang="hr-HR" dirty="0" err="1" smtClean="0"/>
              <a:t>indeksiranost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Čimbenik odjeka (</a:t>
            </a:r>
            <a:r>
              <a:rPr lang="hr-HR" dirty="0" err="1" smtClean="0"/>
              <a:t>Impact</a:t>
            </a:r>
            <a:r>
              <a:rPr lang="hr-HR" dirty="0" smtClean="0"/>
              <a:t> </a:t>
            </a:r>
            <a:r>
              <a:rPr lang="hr-HR" dirty="0" err="1" smtClean="0"/>
              <a:t>factor</a:t>
            </a:r>
            <a:r>
              <a:rPr lang="hr-HR" dirty="0" smtClean="0"/>
              <a:t> </a:t>
            </a:r>
            <a:r>
              <a:rPr lang="hr-HR" dirty="0" smtClean="0"/>
              <a:t>– IF)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/>
              <a:t>Omjer </a:t>
            </a:r>
            <a:r>
              <a:rPr lang="hr-HR" sz="2800" dirty="0" smtClean="0"/>
              <a:t>broja citata u određenoj godini </a:t>
            </a:r>
            <a:r>
              <a:rPr lang="hr-HR" sz="2800" dirty="0" smtClean="0"/>
              <a:t>i </a:t>
            </a:r>
            <a:r>
              <a:rPr lang="hr-HR" sz="2800" dirty="0" smtClean="0"/>
              <a:t>ukupnog broja </a:t>
            </a:r>
            <a:r>
              <a:rPr lang="en-US" sz="2800" dirty="0" smtClean="0"/>
              <a:t>“</a:t>
            </a:r>
            <a:r>
              <a:rPr lang="hr-HR" sz="2800" dirty="0" smtClean="0"/>
              <a:t>članaka koji se citiraju </a:t>
            </a:r>
            <a:r>
              <a:rPr lang="en-US" sz="2800" dirty="0" smtClean="0"/>
              <a:t>”</a:t>
            </a:r>
            <a:r>
              <a:rPr lang="hr-HR" sz="2800" dirty="0" smtClean="0"/>
              <a:t> (</a:t>
            </a:r>
            <a:r>
              <a:rPr lang="hr-HR" sz="2800" i="1" dirty="0" err="1" smtClean="0"/>
              <a:t>citable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items</a:t>
            </a:r>
            <a:r>
              <a:rPr lang="hr-HR" sz="2800" dirty="0" smtClean="0"/>
              <a:t>)</a:t>
            </a:r>
            <a:r>
              <a:rPr lang="en-US" sz="2800" dirty="0" smtClean="0"/>
              <a:t> </a:t>
            </a:r>
            <a:r>
              <a:rPr lang="hr-HR" sz="2800" dirty="0" smtClean="0"/>
              <a:t>u prethodne dvije </a:t>
            </a:r>
            <a:r>
              <a:rPr lang="hr-HR" sz="2800" dirty="0" smtClean="0"/>
              <a:t>godine</a:t>
            </a:r>
            <a:endParaRPr lang="hr-HR" sz="2800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79512" y="3813026"/>
            <a:ext cx="8496300" cy="1200150"/>
            <a:chOff x="295" y="2850"/>
            <a:chExt cx="5352" cy="7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95" y="2850"/>
              <a:ext cx="535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 sz="2400" dirty="0">
                  <a:latin typeface="Garamond" pitchFamily="18" charset="0"/>
                </a:rPr>
                <a:t>	   No. </a:t>
              </a:r>
              <a:r>
                <a:rPr lang="hr-HR" sz="2400" dirty="0" err="1">
                  <a:latin typeface="Garamond" pitchFamily="18" charset="0"/>
                </a:rPr>
                <a:t>citations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err="1">
                  <a:latin typeface="Garamond" pitchFamily="18" charset="0"/>
                </a:rPr>
                <a:t>in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smtClean="0">
                  <a:latin typeface="Garamond" pitchFamily="18" charset="0"/>
                </a:rPr>
                <a:t>2010 </a:t>
              </a:r>
              <a:r>
                <a:rPr lang="hr-HR" sz="2400" dirty="0">
                  <a:latin typeface="Garamond" pitchFamily="18" charset="0"/>
                </a:rPr>
                <a:t>to </a:t>
              </a:r>
              <a:r>
                <a:rPr lang="hr-HR" sz="2400" dirty="0" err="1">
                  <a:latin typeface="Garamond" pitchFamily="18" charset="0"/>
                </a:rPr>
                <a:t>articles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err="1">
                  <a:latin typeface="Garamond" pitchFamily="18" charset="0"/>
                </a:rPr>
                <a:t>published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err="1">
                  <a:latin typeface="Garamond" pitchFamily="18" charset="0"/>
                </a:rPr>
                <a:t>in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smtClean="0">
                  <a:latin typeface="Garamond" pitchFamily="18" charset="0"/>
                </a:rPr>
                <a:t>2008 </a:t>
              </a:r>
              <a:r>
                <a:rPr lang="hr-HR" sz="2400" dirty="0" err="1">
                  <a:latin typeface="Garamond" pitchFamily="18" charset="0"/>
                </a:rPr>
                <a:t>and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smtClean="0">
                  <a:latin typeface="Garamond" pitchFamily="18" charset="0"/>
                </a:rPr>
                <a:t>2009</a:t>
              </a:r>
              <a:r>
                <a:rPr lang="hr-HR" sz="2400" dirty="0">
                  <a:latin typeface="Garamond" pitchFamily="18" charset="0"/>
                </a:rPr>
                <a:t/>
              </a:r>
              <a:br>
                <a:rPr lang="hr-HR" sz="2400" dirty="0">
                  <a:latin typeface="Garamond" pitchFamily="18" charset="0"/>
                </a:rPr>
              </a:br>
              <a:r>
                <a:rPr lang="hr-HR" sz="2400" dirty="0">
                  <a:latin typeface="Garamond" pitchFamily="18" charset="0"/>
                </a:rPr>
                <a:t>IF </a:t>
              </a:r>
              <a:r>
                <a:rPr lang="hr-HR" sz="2400" dirty="0" smtClean="0">
                  <a:latin typeface="Garamond" pitchFamily="18" charset="0"/>
                </a:rPr>
                <a:t>2010=</a:t>
              </a:r>
              <a:endParaRPr lang="hr-HR" sz="2400" dirty="0">
                <a:latin typeface="Garamond" pitchFamily="18" charset="0"/>
              </a:endParaRPr>
            </a:p>
            <a:p>
              <a:r>
                <a:rPr lang="hr-HR" sz="2400" dirty="0">
                  <a:latin typeface="Garamond" pitchFamily="18" charset="0"/>
                </a:rPr>
                <a:t>	                    No. </a:t>
              </a:r>
              <a:r>
                <a:rPr lang="hr-HR" sz="2400" dirty="0" err="1">
                  <a:latin typeface="Garamond" pitchFamily="18" charset="0"/>
                </a:rPr>
                <a:t>of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err="1">
                  <a:latin typeface="Garamond" pitchFamily="18" charset="0"/>
                </a:rPr>
                <a:t>articles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err="1">
                  <a:latin typeface="Garamond" pitchFamily="18" charset="0"/>
                </a:rPr>
                <a:t>published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err="1">
                  <a:latin typeface="Garamond" pitchFamily="18" charset="0"/>
                </a:rPr>
                <a:t>in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smtClean="0">
                  <a:latin typeface="Garamond" pitchFamily="18" charset="0"/>
                </a:rPr>
                <a:t>2008 </a:t>
              </a:r>
              <a:r>
                <a:rPr lang="hr-HR" sz="2400" dirty="0" err="1">
                  <a:latin typeface="Garamond" pitchFamily="18" charset="0"/>
                </a:rPr>
                <a:t>and</a:t>
              </a:r>
              <a:r>
                <a:rPr lang="hr-HR" sz="2400" dirty="0">
                  <a:latin typeface="Garamond" pitchFamily="18" charset="0"/>
                </a:rPr>
                <a:t> </a:t>
              </a:r>
              <a:r>
                <a:rPr lang="hr-HR" sz="2400" dirty="0" smtClean="0">
                  <a:latin typeface="Garamond" pitchFamily="18" charset="0"/>
                </a:rPr>
                <a:t>2009</a:t>
              </a:r>
              <a:endParaRPr lang="en-US" sz="2400" dirty="0">
                <a:latin typeface="Garamond" pitchFamily="18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156" y="3203"/>
              <a:ext cx="44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</p:grp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661248"/>
            <a:ext cx="2752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254</Words>
  <Application>Microsoft Office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</vt:lpstr>
      <vt:lpstr>Medicinski časopisi</vt:lpstr>
      <vt:lpstr>Značajke medicinske literature</vt:lpstr>
      <vt:lpstr>Ustrojstvo medicinske literature</vt:lpstr>
      <vt:lpstr>Primarni izvori informacija</vt:lpstr>
      <vt:lpstr>Medicinski časopisi</vt:lpstr>
      <vt:lpstr>Počeci medicinskih časopisa</vt:lpstr>
      <vt:lpstr>Vrste medicinskih časopisa</vt:lpstr>
      <vt:lpstr>Kvaliteta medicinskih časopisa</vt:lpstr>
      <vt:lpstr>Čimbenik odjeka (Impact factor – IF)</vt:lpstr>
      <vt:lpstr>Kako doznati više o časopisu?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Znanstvena informacija</dc:title>
  <dc:creator>Dario Sambunjak</dc:creator>
  <cp:lastModifiedBy>dario.sambunjak</cp:lastModifiedBy>
  <cp:revision>13</cp:revision>
  <dcterms:created xsi:type="dcterms:W3CDTF">2011-05-13T09:58:07Z</dcterms:created>
  <dcterms:modified xsi:type="dcterms:W3CDTF">2011-05-13T11:34:32Z</dcterms:modified>
</cp:coreProperties>
</file>